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57" r:id="rId6"/>
    <p:sldId id="258" r:id="rId7"/>
    <p:sldId id="260" r:id="rId8"/>
    <p:sldId id="267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10" autoAdjust="0"/>
  </p:normalViewPr>
  <p:slideViewPr>
    <p:cSldViewPr>
      <p:cViewPr>
        <p:scale>
          <a:sx n="114" d="100"/>
          <a:sy n="114" d="100"/>
        </p:scale>
        <p:origin x="-14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BF66D2-E66A-42C7-9D12-8BE47E9F8892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DE63D4-A736-46C5-9773-30E5E721A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804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73F5A5-F0EA-4139-96BD-5252EEA6DBB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EAA84-3ABF-4E1E-B7A1-5365907606FF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C52B-DCEC-4C4D-AF57-EB453B4EC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3C7D-5477-4447-9003-A9777B34C53C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D0E27-E990-4B9F-9636-760D7743D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4ABEE-7818-4AFE-AB59-E0B6D8A78F9F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37AB9-A8D3-4127-9F7F-48A1F6973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301A5-907A-4A27-A7E7-C3038A16C960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B0CE3-D3C3-4C3D-AAA5-FB075CAB5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3D1E2-6F97-4BDA-A936-79058A641ED6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AE8DE-F893-40A1-8D28-C0477EAC0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A1769-6C2C-403D-9BDD-044DC9E9BF21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91DF6-F5F2-4631-9882-8D2BA1D12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6AAB-DA72-4FC1-A9ED-204FB0F59679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95DB-5835-425D-8C8E-02F9B17C6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A0A82-BC11-46D8-B2B0-07EDA129FE60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1C31-7F26-47BC-B6D8-8E83895EC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47916-E9F9-46B0-9692-F758368295E8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9307-8540-46C7-8C88-4695B31FA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EBF0-B9CA-4257-98AB-FAF8D361E87C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74925-7804-4718-9708-F32A35DDA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47C96-AD6D-4406-9126-800E914E977F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3176-A505-45C6-8BED-8E791BEB6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87A7CF-E60B-4840-9AE8-54B374F2F155}" type="datetimeFigureOut">
              <a:rPr lang="ru-RU"/>
              <a:pPr>
                <a:defRPr/>
              </a:pPr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D28F05-AF34-4BDB-A010-87D82953A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7" r:id="rId3"/>
    <p:sldLayoutId id="2147483814" r:id="rId4"/>
    <p:sldLayoutId id="2147483813" r:id="rId5"/>
    <p:sldLayoutId id="2147483812" r:id="rId6"/>
    <p:sldLayoutId id="2147483811" r:id="rId7"/>
    <p:sldLayoutId id="2147483810" r:id="rId8"/>
    <p:sldLayoutId id="2147483818" r:id="rId9"/>
    <p:sldLayoutId id="2147483809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4"/>
          <p:cNvSpPr>
            <a:spLocks noChangeArrowheads="1"/>
          </p:cNvSpPr>
          <p:nvPr/>
        </p:nvSpPr>
        <p:spPr bwMode="auto">
          <a:xfrm>
            <a:off x="491433" y="980728"/>
            <a:ext cx="8135938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работы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профилактике 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проявлений  экстремизма и терроризма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общеобразовательной организации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531225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smtClean="0">
                <a:latin typeface="Arial" charset="0"/>
              </a:rPr>
              <a:t>Н</a:t>
            </a:r>
            <a:r>
              <a:rPr lang="ru-RU" sz="3200" smtClean="0"/>
              <a:t>еотвратимость наказания за</a:t>
            </a:r>
            <a:r>
              <a:rPr lang="ru-RU" sz="3200" smtClean="0">
                <a:latin typeface="Arial" charset="0"/>
              </a:rPr>
              <a:t> </a:t>
            </a:r>
            <a:r>
              <a:rPr lang="ru-RU" sz="3200" smtClean="0"/>
              <a:t>осуществление экстремистской деятельности</a:t>
            </a:r>
          </a:p>
        </p:txBody>
      </p:sp>
      <p:sp>
        <p:nvSpPr>
          <p:cNvPr id="19459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 rtlCol="0">
            <a:normAutofit lnSpcReduction="10000"/>
          </a:bodyPr>
          <a:lstStyle/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соответствии со ст. 2 Федерального закона от 25.07.2002 г. № 114-ФЗ «О противодействии экстремистской деятельности» противодействие (т.е. пресечение и профилактика) экстремистской деятельности основывается на следующих принципах:</a:t>
            </a: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признание, соблюдение и защита прав и свобод человека и гражданина, а равно законных интересов организаций;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законность;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неотвратимость наказания за осуществление экстремистской деятельности</a:t>
            </a:r>
            <a:r>
              <a:rPr lang="ru-RU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ru-RU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28600"/>
            <a:ext cx="7434262" cy="990600"/>
          </a:xfrm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ВМЕСТЕ ПРОТИВ ЭКСТРЕМИЗМА</a:t>
            </a:r>
            <a:endParaRPr lang="ru-RU" dirty="0"/>
          </a:p>
        </p:txBody>
      </p:sp>
      <p:pic>
        <p:nvPicPr>
          <p:cNvPr id="25602" name="Picture 2" descr="C:\Users\Таня\Pictures\ea8a8d791ced870ab2b952be20148615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272213" y="4667250"/>
            <a:ext cx="2763837" cy="2074863"/>
          </a:xfrm>
        </p:spPr>
      </p:pic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179388" y="1557338"/>
            <a:ext cx="842486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Терроризм и экстремизм </a:t>
            </a:r>
          </a:p>
          <a:p>
            <a:r>
              <a:rPr lang="ru-RU" sz="4000">
                <a:latin typeface="Calibri" pitchFamily="34" charset="0"/>
              </a:rPr>
              <a:t>против молодежи, </a:t>
            </a:r>
          </a:p>
          <a:p>
            <a:r>
              <a:rPr lang="ru-RU" sz="4000">
                <a:latin typeface="Calibri" pitchFamily="34" charset="0"/>
              </a:rPr>
              <a:t>молодежь </a:t>
            </a:r>
          </a:p>
          <a:p>
            <a:r>
              <a:rPr lang="ru-RU" sz="4000">
                <a:latin typeface="Calibri" pitchFamily="34" charset="0"/>
              </a:rPr>
              <a:t>против терроризма и экстремизма!</a:t>
            </a:r>
            <a:br>
              <a:rPr lang="ru-RU" sz="4000">
                <a:latin typeface="Calibri" pitchFamily="34" charset="0"/>
              </a:rPr>
            </a:br>
            <a:endParaRPr lang="ru-RU" sz="4000">
              <a:latin typeface="Calibri" pitchFamily="34" charset="0"/>
            </a:endParaRPr>
          </a:p>
        </p:txBody>
      </p:sp>
      <p:pic>
        <p:nvPicPr>
          <p:cNvPr id="25604" name="Picture 1" descr="C:\Users\Таня\Pictures\untitled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652963"/>
            <a:ext cx="4824413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2" descr="C:\Users\Таня\Pictures\%20jlfjym%20wxbpcucrihl_%20zomxpvhk_%20001%20j25bthumbnai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773238"/>
            <a:ext cx="27971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3" descr="C:\Users\Таня\Pictures\ekst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188913"/>
            <a:ext cx="10795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C:\Users\Таня\Pictures\5bbdd724-3d89-487c-ac07-0895d6079054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1484313"/>
            <a:ext cx="9144000" cy="528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2775" y="1268413"/>
            <a:ext cx="8153400" cy="4827587"/>
          </a:xfrm>
        </p:spPr>
        <p:txBody>
          <a:bodyPr/>
          <a:lstStyle/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 насильственное изменение основ конституционного строя и    нарушение целостности Российской Федерации;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 подрыв безопасности Российской Федерации;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захват или присвоение властных полномочий;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создание незаконных вооруженных формирований;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осуществление террористической деятельности либо публичное  оправдание терроризма;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возбуждение расовой, национальной или религиозной розни, а  также социальной розни,  связанной с насилием или призывами к  насилию;</a:t>
            </a: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11163">
              <a:spcBef>
                <a:spcPct val="0"/>
              </a:spcBef>
              <a:buFont typeface="Wingdings" pitchFamily="2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 унижение национального достоинства ;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Таня\Pictures\imagesCAGTAAPL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1557338"/>
            <a:ext cx="9144000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852988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насилия в отношении представителя государственной власти либо на угрозу применения насилия в отношении представителя государственной власти или его близких;</a:t>
            </a:r>
          </a:p>
          <a:p>
            <a:pPr marL="274320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нарушение прав и свобод человека и гражданина, причинение  вреда здоровью и имуществу граждан в связи с их убеждениями, расовой или национальной принадлежностью, вероисповеданием, социальной принадлежностью или социальным происхождением;</a:t>
            </a: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создание и (или) распространение печатных,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аудио-аудиовизуальных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иных материалов (произведений);</a:t>
            </a: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163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посягательство на жизнь государственного или общественного деятеля, совершенное в целях прекращения его государственной или иной политической деятельности либо из мести за такую деятельность;</a:t>
            </a:r>
          </a:p>
          <a:p>
            <a:pPr marL="411163" indent="-274320" fontAlgn="auto">
              <a:lnSpc>
                <a:spcPct val="8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Таня\Pictures\imagesCAUHHEKP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1557338"/>
            <a:ext cx="90360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 – это:</a:t>
            </a:r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1484313"/>
            <a:ext cx="8153400" cy="4710112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    - пропаганда и публичное демонстрирование нацистской  атрибутики или символики либо атрибутики или символики,  сходных с нацистской атрибутикой или символикой до степени  смешения;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     - публичные призывы к осуществлению указанной деятельности, а также публичные призывы и выступления, побуждающие к осуществлению указанной деятельности, обосновывающие либо оправдывающие совершение деяний, указанных в настоящей статье;</a:t>
            </a:r>
            <a:br>
              <a:rPr lang="ru-RU" sz="1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- финансирование указанной деятельности либо иное содействие в планировании, организации, подготовке и совершении указанных действий, в том числе путем предоставления для осуществления указанной деятельности финансовых средств, недвижимости, учебной, полиграфической и материально-технической базы, телефонной, факсимильной и иных видов связи, информационных услуг, иных материально-технических средств.</a:t>
            </a:r>
            <a:r>
              <a:rPr lang="ru-RU" sz="1400" smtClean="0"/>
              <a:t/>
            </a:r>
            <a:br>
              <a:rPr lang="ru-RU" sz="1400" smtClean="0"/>
            </a:b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397000" y="1557338"/>
            <a:ext cx="6913563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Экстремизм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форма радикального отрицания существующих общепризнанных общественных норм и правил в государстве со стороны отдельных лиц или групп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31925" y="3503613"/>
            <a:ext cx="6878638" cy="20018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действий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27313" y="765175"/>
            <a:ext cx="3960812" cy="1727200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школы по защите населения от проявлений экстремизма и терроризма</a:t>
            </a:r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1997869" y="3123407"/>
            <a:ext cx="1044575" cy="50323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750" y="4221163"/>
            <a:ext cx="3960813" cy="2016125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 возможной защиты обучающихся в рамках учебно-воспитательного процесса, в т.ч. ограничение доступа в сети интернет к экстремистским материалам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463" y="4221163"/>
            <a:ext cx="3959225" cy="172878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правильного поведения в условиях чрезвычайной ситуации, в т. ч. и при угрозе совершения теракта в местах массового пребывания людей</a:t>
            </a: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6047582" y="3140869"/>
            <a:ext cx="1081087" cy="5048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1188" y="2349500"/>
            <a:ext cx="83375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827088" y="333375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 </a:t>
            </a:r>
            <a:r>
              <a:rPr lang="ru-RU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Мероприятия по профилактике проявлений терроризма:</a:t>
            </a:r>
          </a:p>
        </p:txBody>
      </p:sp>
      <p:sp>
        <p:nvSpPr>
          <p:cNvPr id="21507" name="Прямоугольник 6"/>
          <p:cNvSpPr>
            <a:spLocks noChangeArrowheads="1"/>
          </p:cNvSpPr>
          <p:nvPr/>
        </p:nvSpPr>
        <p:spPr bwMode="auto">
          <a:xfrm>
            <a:off x="684213" y="1052513"/>
            <a:ext cx="77755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проведение инструктажей с педагогическим коллективом и обучающимися по вопросам связанным с защитой в экстремальных ситуациях;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разработка инструкций и памяток по правилам поведения при угрозе или совершении террористического акта, мерах его профилактики;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организован пропускной режим на территорию и в здание школы, в т. ч. и для въезжающего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автотранспорта;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установлены круглосуточное дежурство,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видеонаблюдения по всему периметру 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тревожная кнопка вызова пожарной охраны;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проводится ежедневный обход и осмотр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территории и здания школы в целях обнаружения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посторонних предметов и возможных взрывных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устройств.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разработка паспорта антитеррористической</a:t>
            </a:r>
          </a:p>
          <a:p>
            <a:pPr algn="just"/>
            <a:r>
              <a:rPr lang="ru-RU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безопасности школы.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71538" y="692150"/>
            <a:ext cx="7485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и методы работы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профилактике проявлений экстремизма и терроризма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57225" y="2205038"/>
            <a:ext cx="75866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выступление на классных часах по вопросам противодействия терроризму</a:t>
            </a:r>
          </a:p>
          <a:p>
            <a:pPr marL="285750" indent="-285750" algn="just">
              <a:buFontTx/>
              <a:buChar char="-"/>
            </a:pPr>
            <a:endParaRPr lang="ru-RU">
              <a:solidFill>
                <a:srgbClr val="002060"/>
              </a:solidFill>
              <a:latin typeface="Trebuchet MS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доклады на педагогических советах</a:t>
            </a:r>
          </a:p>
          <a:p>
            <a:pPr marL="285750" indent="-285750" algn="just">
              <a:buFontTx/>
              <a:buChar char="-"/>
            </a:pPr>
            <a:endParaRPr lang="ru-RU">
              <a:solidFill>
                <a:srgbClr val="002060"/>
              </a:solidFill>
              <a:latin typeface="Trebuchet MS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>
                <a:solidFill>
                  <a:srgbClr val="002060"/>
                </a:solidFill>
                <a:latin typeface="Trebuchet MS" pitchFamily="34" charset="0"/>
              </a:rPr>
              <a:t>проведение лектория на классных и общешкольных родительских собраниях</a:t>
            </a:r>
          </a:p>
          <a:p>
            <a:pPr marL="285750" indent="-285750" algn="just"/>
            <a:endParaRPr lang="ru-RU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/>
              <a:t>Меры профилактики экстремизма в молодёжной среде</a:t>
            </a:r>
          </a:p>
        </p:txBody>
      </p:sp>
      <p:sp>
        <p:nvSpPr>
          <p:cNvPr id="23554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     </a:t>
            </a:r>
            <a:r>
              <a:rPr lang="ru-RU" sz="2400" smtClean="0"/>
              <a:t>В соответствии со ст. 2 Федерального закона от 25.07.2002 г. № 114-ФЗ «О противодействии экстремистской деятельности» противодействие (т.е. пресечение и профилактика) экстремистской деятельности основывается на следующих принципах:</a:t>
            </a: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признание, соблюдение и защита прав и свобод человека и гражданина, а равно законных интересов организаций;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законность;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400" b="1" smtClean="0"/>
              <a:t>неотвратимость наказания за осуществление экстремистской деятельности.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380</TotalTime>
  <Words>636</Words>
  <Application>Microsoft Office PowerPoint</Application>
  <PresentationFormat>Экран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Экстремизм – это:</vt:lpstr>
      <vt:lpstr>Экстремизм – это:</vt:lpstr>
      <vt:lpstr>Экстремизм – это: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профилактики экстремизма в молодёжной среде</vt:lpstr>
      <vt:lpstr>Неотвратимость наказания за осуществление экстремистской деятельности</vt:lpstr>
      <vt:lpstr>ВМЕСТЕ ПРОТИВ ЭКСТРЕМИЗМА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Жиленковы</dc:creator>
  <cp:lastModifiedBy>Петракова</cp:lastModifiedBy>
  <cp:revision>34</cp:revision>
  <dcterms:created xsi:type="dcterms:W3CDTF">2018-02-24T13:58:03Z</dcterms:created>
  <dcterms:modified xsi:type="dcterms:W3CDTF">2019-10-29T09:30:27Z</dcterms:modified>
</cp:coreProperties>
</file>